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70201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516216" y="2924944"/>
            <a:ext cx="144016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42988" y="908720"/>
            <a:ext cx="76311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 i="1">
                <a:solidFill>
                  <a:schemeClr val="accent2"/>
                </a:solidFill>
                <a:latin typeface="Bookman Old Style" pitchFamily="18" charset="0"/>
              </a:rPr>
              <a:t>Работа в парах.</a:t>
            </a:r>
          </a:p>
          <a:p>
            <a:pPr algn="ctr" eaLnBrk="1" hangingPunct="1"/>
            <a:r>
              <a:rPr lang="ru-RU" sz="2800" b="1" i="1">
                <a:solidFill>
                  <a:srgbClr val="006600"/>
                </a:solidFill>
                <a:latin typeface="Bookman Old Style" pitchFamily="18" charset="0"/>
              </a:rPr>
              <a:t>Реши задачу разными способами.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239838" y="2728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900113" y="2205038"/>
            <a:ext cx="7848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i="1" dirty="0">
                <a:latin typeface="Bookman Old Style" pitchFamily="18" charset="0"/>
              </a:rPr>
              <a:t>В детский сад привезли два бидона молока. В одном бидоне 16 литров, а в другом – 24 литра молока. За обедом израсходовали 10 литров. Сколько литров молока осталось?</a:t>
            </a:r>
          </a:p>
        </p:txBody>
      </p:sp>
      <p:pic>
        <p:nvPicPr>
          <p:cNvPr id="5126" name="Picture 8" descr="1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05263"/>
            <a:ext cx="1906587" cy="1711325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9" descr="бидо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05263"/>
            <a:ext cx="2027238" cy="1747837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10" descr="дети и молок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005263"/>
            <a:ext cx="1873250" cy="1770062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Рисунок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63" y="2708275"/>
            <a:ext cx="2725737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323850" y="3284538"/>
            <a:ext cx="5543550" cy="2449512"/>
          </a:xfrm>
          <a:prstGeom prst="wedgeRoundRectCallout">
            <a:avLst>
              <a:gd name="adj1" fmla="val 81384"/>
              <a:gd name="adj2" fmla="val -29389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2400" b="1" i="1">
                <a:solidFill>
                  <a:schemeClr val="accent2"/>
                </a:solidFill>
                <a:latin typeface="Georgia" pitchFamily="18" charset="0"/>
              </a:rPr>
              <a:t>Чтобы из суммы вычесть число, можно вычесть его из одного слагаемого, а к полученной разности прибавить другое слагаемое.</a:t>
            </a:r>
          </a:p>
        </p:txBody>
      </p: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0" y="908050"/>
            <a:ext cx="396081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(6 + 3) -2 = </a:t>
            </a:r>
          </a:p>
        </p:txBody>
      </p:sp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>
            <a:off x="3851275" y="908050"/>
            <a:ext cx="396081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(6 - 2) + 3 = 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7488238" y="620713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  <p:bldP spid="13319" grpId="0" animBg="1"/>
      <p:bldP spid="133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Рисунок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63" y="2420938"/>
            <a:ext cx="2725737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250825" y="836613"/>
            <a:ext cx="8569325" cy="914400"/>
            <a:chOff x="158" y="1480"/>
            <a:chExt cx="5398" cy="576"/>
          </a:xfrm>
        </p:grpSpPr>
        <p:sp>
          <p:nvSpPr>
            <p:cNvPr id="7183" name="Rectangle 6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 b="1" i="1">
                <a:latin typeface="Georgia" pitchFamily="18" charset="0"/>
              </a:endParaRPr>
            </a:p>
            <a:p>
              <a:r>
                <a:rPr lang="ru-RU" altLang="ru-RU" sz="2400" b="1" i="1">
                  <a:latin typeface="Georgia" pitchFamily="18" charset="0"/>
                </a:rPr>
                <a:t>       </a:t>
              </a:r>
              <a:r>
                <a:rPr lang="ru-RU" altLang="ru-RU" sz="2400" b="1">
                  <a:latin typeface="Times New Roman" pitchFamily="18" charset="0"/>
                </a:rPr>
                <a:t>0       1       2        3        4       5        6       7        8        9      10  </a:t>
              </a:r>
              <a:r>
                <a:rPr lang="ru-RU" altLang="ru-RU" sz="2400" b="1" i="1">
                  <a:latin typeface="Times New Roman" pitchFamily="18" charset="0"/>
                </a:rPr>
                <a:t>х</a:t>
              </a:r>
              <a:endParaRPr lang="ru-RU" altLang="ru-RU" sz="2400" b="1" i="1">
                <a:latin typeface="Georgia" pitchFamily="18" charset="0"/>
              </a:endParaRPr>
            </a:p>
          </p:txBody>
        </p:sp>
        <p:sp>
          <p:nvSpPr>
            <p:cNvPr id="7184" name="Line 7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5" name="Line 8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6" name="Line 9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7" name="Line 10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8" name="Line 11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9" name="Line 12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0" name="Line 13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1" name="Line 14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2" name="Line 15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3" name="Line 16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4" name="Line 17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5" name="Line 18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11" name="Freeform 19"/>
          <p:cNvSpPr>
            <a:spLocks/>
          </p:cNvSpPr>
          <p:nvPr/>
        </p:nvSpPr>
        <p:spPr bwMode="auto">
          <a:xfrm flipH="1">
            <a:off x="3132138" y="765175"/>
            <a:ext cx="2879725" cy="431800"/>
          </a:xfrm>
          <a:custGeom>
            <a:avLst/>
            <a:gdLst>
              <a:gd name="T0" fmla="*/ 2147483647 w 1344"/>
              <a:gd name="T1" fmla="*/ 748800161 h 249"/>
              <a:gd name="T2" fmla="*/ 2147483647 w 1344"/>
              <a:gd name="T3" fmla="*/ 225541799 h 249"/>
              <a:gd name="T4" fmla="*/ 2147483647 w 1344"/>
              <a:gd name="T5" fmla="*/ 6013986 h 249"/>
              <a:gd name="T6" fmla="*/ 1427788653 w 1344"/>
              <a:gd name="T7" fmla="*/ 198477130 h 249"/>
              <a:gd name="T8" fmla="*/ 0 w 1344"/>
              <a:gd name="T9" fmla="*/ 721735492 h 2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4" h="249">
                <a:moveTo>
                  <a:pt x="1344" y="249"/>
                </a:moveTo>
                <a:cubicBezTo>
                  <a:pt x="1295" y="222"/>
                  <a:pt x="1164" y="116"/>
                  <a:pt x="1051" y="75"/>
                </a:cubicBezTo>
                <a:cubicBezTo>
                  <a:pt x="938" y="34"/>
                  <a:pt x="790" y="4"/>
                  <a:pt x="667" y="2"/>
                </a:cubicBezTo>
                <a:cubicBezTo>
                  <a:pt x="544" y="0"/>
                  <a:pt x="422" y="26"/>
                  <a:pt x="311" y="66"/>
                </a:cubicBezTo>
                <a:cubicBezTo>
                  <a:pt x="200" y="106"/>
                  <a:pt x="65" y="204"/>
                  <a:pt x="0" y="24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851275" y="188913"/>
            <a:ext cx="1277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-(3 + 1)</a:t>
            </a:r>
          </a:p>
        </p:txBody>
      </p:sp>
      <p:sp>
        <p:nvSpPr>
          <p:cNvPr id="8213" name="Freeform 21"/>
          <p:cNvSpPr>
            <a:spLocks/>
          </p:cNvSpPr>
          <p:nvPr/>
        </p:nvSpPr>
        <p:spPr bwMode="auto">
          <a:xfrm>
            <a:off x="3840163" y="1371600"/>
            <a:ext cx="2163762" cy="474663"/>
          </a:xfrm>
          <a:custGeom>
            <a:avLst/>
            <a:gdLst>
              <a:gd name="T0" fmla="*/ 0 w 1363"/>
              <a:gd name="T1" fmla="*/ 25201589 h 299"/>
              <a:gd name="T2" fmla="*/ 768646685 w 1363"/>
              <a:gd name="T3" fmla="*/ 579636548 h 299"/>
              <a:gd name="T4" fmla="*/ 1748988033 w 1363"/>
              <a:gd name="T5" fmla="*/ 748487988 h 299"/>
              <a:gd name="T6" fmla="*/ 2147483647 w 1363"/>
              <a:gd name="T7" fmla="*/ 602318772 h 299"/>
              <a:gd name="T8" fmla="*/ 2147483647 w 1363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3" h="299">
                <a:moveTo>
                  <a:pt x="0" y="10"/>
                </a:moveTo>
                <a:cubicBezTo>
                  <a:pt x="49" y="47"/>
                  <a:pt x="189" y="182"/>
                  <a:pt x="305" y="230"/>
                </a:cubicBezTo>
                <a:cubicBezTo>
                  <a:pt x="421" y="278"/>
                  <a:pt x="569" y="295"/>
                  <a:pt x="694" y="297"/>
                </a:cubicBezTo>
                <a:cubicBezTo>
                  <a:pt x="818" y="299"/>
                  <a:pt x="943" y="288"/>
                  <a:pt x="1054" y="239"/>
                </a:cubicBezTo>
                <a:cubicBezTo>
                  <a:pt x="1165" y="190"/>
                  <a:pt x="1299" y="50"/>
                  <a:pt x="1363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 flipH="1" flipV="1">
            <a:off x="3132138" y="1412875"/>
            <a:ext cx="719137" cy="431800"/>
          </a:xfrm>
          <a:custGeom>
            <a:avLst/>
            <a:gdLst>
              <a:gd name="T0" fmla="*/ 384790197 w 1344"/>
              <a:gd name="T1" fmla="*/ 748800161 h 249"/>
              <a:gd name="T2" fmla="*/ 300903722 w 1344"/>
              <a:gd name="T3" fmla="*/ 225541799 h 249"/>
              <a:gd name="T4" fmla="*/ 190963513 w 1344"/>
              <a:gd name="T5" fmla="*/ 6013986 h 249"/>
              <a:gd name="T6" fmla="*/ 89039755 w 1344"/>
              <a:gd name="T7" fmla="*/ 198477130 h 249"/>
              <a:gd name="T8" fmla="*/ 0 w 1344"/>
              <a:gd name="T9" fmla="*/ 721735492 h 2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4" h="249">
                <a:moveTo>
                  <a:pt x="1344" y="249"/>
                </a:moveTo>
                <a:cubicBezTo>
                  <a:pt x="1295" y="222"/>
                  <a:pt x="1164" y="116"/>
                  <a:pt x="1051" y="75"/>
                </a:cubicBezTo>
                <a:cubicBezTo>
                  <a:pt x="938" y="34"/>
                  <a:pt x="790" y="4"/>
                  <a:pt x="667" y="2"/>
                </a:cubicBezTo>
                <a:cubicBezTo>
                  <a:pt x="544" y="0"/>
                  <a:pt x="422" y="26"/>
                  <a:pt x="311" y="66"/>
                </a:cubicBezTo>
                <a:cubicBezTo>
                  <a:pt x="200" y="106"/>
                  <a:pt x="65" y="204"/>
                  <a:pt x="0" y="24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3276600" y="1844675"/>
            <a:ext cx="481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-1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4787900" y="1844675"/>
            <a:ext cx="481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-3</a:t>
            </a:r>
          </a:p>
        </p:txBody>
      </p:sp>
      <p:sp>
        <p:nvSpPr>
          <p:cNvPr id="8217" name="WordArt 25"/>
          <p:cNvSpPr>
            <a:spLocks noChangeArrowheads="1" noChangeShapeType="1" noTextEdit="1"/>
          </p:cNvSpPr>
          <p:nvPr/>
        </p:nvSpPr>
        <p:spPr bwMode="auto">
          <a:xfrm>
            <a:off x="396875" y="2276475"/>
            <a:ext cx="396081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7 - (3 + 1) = </a:t>
            </a:r>
          </a:p>
        </p:txBody>
      </p:sp>
      <p:sp>
        <p:nvSpPr>
          <p:cNvPr id="8218" name="WordArt 26"/>
          <p:cNvSpPr>
            <a:spLocks noChangeArrowheads="1" noChangeShapeType="1" noTextEdit="1"/>
          </p:cNvSpPr>
          <p:nvPr/>
        </p:nvSpPr>
        <p:spPr bwMode="auto">
          <a:xfrm>
            <a:off x="4140200" y="2205038"/>
            <a:ext cx="29527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7 - 4 = 3 </a:t>
            </a:r>
          </a:p>
        </p:txBody>
      </p:sp>
      <p:sp>
        <p:nvSpPr>
          <p:cNvPr id="8219" name="WordArt 27"/>
          <p:cNvSpPr>
            <a:spLocks noChangeArrowheads="1" noChangeShapeType="1" noTextEdit="1"/>
          </p:cNvSpPr>
          <p:nvPr/>
        </p:nvSpPr>
        <p:spPr bwMode="auto">
          <a:xfrm>
            <a:off x="396875" y="3213100"/>
            <a:ext cx="396081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(7 - 1) - 3 = </a:t>
            </a:r>
          </a:p>
        </p:txBody>
      </p:sp>
      <p:sp>
        <p:nvSpPr>
          <p:cNvPr id="8220" name="WordArt 28"/>
          <p:cNvSpPr>
            <a:spLocks noChangeArrowheads="1" noChangeShapeType="1" noTextEdit="1"/>
          </p:cNvSpPr>
          <p:nvPr/>
        </p:nvSpPr>
        <p:spPr bwMode="auto">
          <a:xfrm>
            <a:off x="4068763" y="3141663"/>
            <a:ext cx="29527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6 - 3 = 3 </a:t>
            </a:r>
          </a:p>
        </p:txBody>
      </p:sp>
      <p:sp>
        <p:nvSpPr>
          <p:cNvPr id="8221" name="AutoShape 29"/>
          <p:cNvSpPr>
            <a:spLocks noChangeArrowheads="1"/>
          </p:cNvSpPr>
          <p:nvPr/>
        </p:nvSpPr>
        <p:spPr bwMode="auto">
          <a:xfrm>
            <a:off x="250825" y="4652963"/>
            <a:ext cx="6950075" cy="1944687"/>
          </a:xfrm>
          <a:prstGeom prst="wedgeRoundRectCallout">
            <a:avLst>
              <a:gd name="adj1" fmla="val 55847"/>
              <a:gd name="adj2" fmla="val -95222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2400" b="1" i="1">
                <a:solidFill>
                  <a:schemeClr val="accent2"/>
                </a:solidFill>
                <a:latin typeface="Georgia" pitchFamily="18" charset="0"/>
              </a:rPr>
              <a:t>Для того чтобы вычесть сумму из числа, можно сначала вычесть из этого числа первое слагаемое, а потом, из полученной разности – второе слагаемое.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1" grpId="0" animBg="1"/>
      <p:bldP spid="8212" grpId="0"/>
      <p:bldP spid="8213" grpId="0" animBg="1"/>
      <p:bldP spid="8214" grpId="0" animBg="1"/>
      <p:bldP spid="8215" grpId="0"/>
      <p:bldP spid="8216" grpId="0"/>
      <p:bldP spid="8217" grpId="0" animBg="1"/>
      <p:bldP spid="8218" grpId="0" animBg="1"/>
      <p:bldP spid="8219" grpId="0" animBg="1"/>
      <p:bldP spid="8220" grpId="0" animBg="1"/>
      <p:bldP spid="82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dd36efffaa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242887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WordArt 5"/>
          <p:cNvSpPr>
            <a:spLocks noChangeArrowheads="1" noChangeShapeType="1" noTextEdit="1"/>
          </p:cNvSpPr>
          <p:nvPr/>
        </p:nvSpPr>
        <p:spPr bwMode="auto">
          <a:xfrm>
            <a:off x="1763713" y="2852738"/>
            <a:ext cx="39608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3366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(6 + 3) -2 = </a:t>
            </a:r>
          </a:p>
        </p:txBody>
      </p:sp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5435600" y="2852738"/>
            <a:ext cx="216058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3366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9 - 2 =</a:t>
            </a:r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250825" y="836613"/>
            <a:ext cx="8569325" cy="914400"/>
            <a:chOff x="158" y="1480"/>
            <a:chExt cx="5398" cy="576"/>
          </a:xfrm>
        </p:grpSpPr>
        <p:sp>
          <p:nvSpPr>
            <p:cNvPr id="8204" name="Rectangle 8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 b="1" i="1">
                <a:latin typeface="Georgia" pitchFamily="18" charset="0"/>
              </a:endParaRPr>
            </a:p>
            <a:p>
              <a:r>
                <a:rPr lang="ru-RU" altLang="ru-RU" sz="2400" b="1" i="1">
                  <a:latin typeface="Georgia" pitchFamily="18" charset="0"/>
                </a:rPr>
                <a:t>       </a:t>
              </a:r>
              <a:r>
                <a:rPr lang="ru-RU" altLang="ru-RU" sz="2400" b="1">
                  <a:latin typeface="Times New Roman" pitchFamily="18" charset="0"/>
                </a:rPr>
                <a:t>0       1       2        3        4       5        6       7        8        9      10  </a:t>
              </a:r>
              <a:r>
                <a:rPr lang="ru-RU" altLang="ru-RU" sz="2400" b="1" i="1">
                  <a:latin typeface="Times New Roman" pitchFamily="18" charset="0"/>
                </a:rPr>
                <a:t>х</a:t>
              </a:r>
              <a:endParaRPr lang="ru-RU" altLang="ru-RU" sz="2400" b="1" i="1">
                <a:latin typeface="Georgia" pitchFamily="18" charset="0"/>
              </a:endParaRPr>
            </a:p>
          </p:txBody>
        </p:sp>
        <p:sp>
          <p:nvSpPr>
            <p:cNvPr id="8205" name="Line 9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6" name="Line 10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7" name="Line 11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8" name="Line 12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9" name="Line 13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0" name="Line 14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1" name="Line 15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2" name="Line 16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3" name="Line 17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4" name="Line 18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5" name="Line 19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6" name="Line 20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37" name="Freeform 21"/>
          <p:cNvSpPr>
            <a:spLocks/>
          </p:cNvSpPr>
          <p:nvPr/>
        </p:nvSpPr>
        <p:spPr bwMode="auto">
          <a:xfrm>
            <a:off x="5292725" y="765175"/>
            <a:ext cx="2160588" cy="431800"/>
          </a:xfrm>
          <a:custGeom>
            <a:avLst/>
            <a:gdLst>
              <a:gd name="T0" fmla="*/ 2147483647 w 1344"/>
              <a:gd name="T1" fmla="*/ 748800161 h 249"/>
              <a:gd name="T2" fmla="*/ 2147483647 w 1344"/>
              <a:gd name="T3" fmla="*/ 225541799 h 249"/>
              <a:gd name="T4" fmla="*/ 1723737683 w 1344"/>
              <a:gd name="T5" fmla="*/ 6013986 h 249"/>
              <a:gd name="T6" fmla="*/ 803721053 w 1344"/>
              <a:gd name="T7" fmla="*/ 198477130 h 249"/>
              <a:gd name="T8" fmla="*/ 0 w 1344"/>
              <a:gd name="T9" fmla="*/ 721735492 h 2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4" h="249">
                <a:moveTo>
                  <a:pt x="1344" y="249"/>
                </a:moveTo>
                <a:cubicBezTo>
                  <a:pt x="1295" y="222"/>
                  <a:pt x="1164" y="116"/>
                  <a:pt x="1051" y="75"/>
                </a:cubicBezTo>
                <a:cubicBezTo>
                  <a:pt x="938" y="34"/>
                  <a:pt x="790" y="4"/>
                  <a:pt x="667" y="2"/>
                </a:cubicBezTo>
                <a:cubicBezTo>
                  <a:pt x="544" y="0"/>
                  <a:pt x="422" y="26"/>
                  <a:pt x="311" y="66"/>
                </a:cubicBezTo>
                <a:cubicBezTo>
                  <a:pt x="200" y="106"/>
                  <a:pt x="65" y="204"/>
                  <a:pt x="0" y="24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8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9750" y="6165850"/>
            <a:ext cx="1512888" cy="504825"/>
          </a:xfrm>
          <a:prstGeom prst="actionButtonBlank">
            <a:avLst/>
          </a:prstGeom>
          <a:gradFill rotWithShape="1">
            <a:gsLst>
              <a:gs pos="0">
                <a:srgbClr val="333399"/>
              </a:gs>
              <a:gs pos="50000">
                <a:schemeClr val="bg1"/>
              </a:gs>
              <a:gs pos="100000">
                <a:srgbClr val="3333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b="1">
                <a:latin typeface="Georgia" pitchFamily="18" charset="0"/>
              </a:rPr>
              <a:t>Проверка(2)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6084888" y="260350"/>
            <a:ext cx="565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+3</a:t>
            </a:r>
          </a:p>
        </p:txBody>
      </p:sp>
      <p:sp>
        <p:nvSpPr>
          <p:cNvPr id="9240" name="Freeform 24"/>
          <p:cNvSpPr>
            <a:spLocks/>
          </p:cNvSpPr>
          <p:nvPr/>
        </p:nvSpPr>
        <p:spPr bwMode="auto">
          <a:xfrm>
            <a:off x="6011863" y="1268413"/>
            <a:ext cx="1431925" cy="474662"/>
          </a:xfrm>
          <a:custGeom>
            <a:avLst/>
            <a:gdLst>
              <a:gd name="T0" fmla="*/ 0 w 1363"/>
              <a:gd name="T1" fmla="*/ 25201536 h 299"/>
              <a:gd name="T2" fmla="*/ 336626342 w 1363"/>
              <a:gd name="T3" fmla="*/ 579635327 h 299"/>
              <a:gd name="T4" fmla="*/ 765964312 w 1363"/>
              <a:gd name="T5" fmla="*/ 748484824 h 299"/>
              <a:gd name="T6" fmla="*/ 1163293559 w 1363"/>
              <a:gd name="T7" fmla="*/ 602315916 h 299"/>
              <a:gd name="T8" fmla="*/ 1504335441 w 1363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3" h="299">
                <a:moveTo>
                  <a:pt x="0" y="10"/>
                </a:moveTo>
                <a:cubicBezTo>
                  <a:pt x="49" y="47"/>
                  <a:pt x="189" y="182"/>
                  <a:pt x="305" y="230"/>
                </a:cubicBezTo>
                <a:cubicBezTo>
                  <a:pt x="421" y="278"/>
                  <a:pt x="569" y="295"/>
                  <a:pt x="694" y="297"/>
                </a:cubicBezTo>
                <a:cubicBezTo>
                  <a:pt x="818" y="299"/>
                  <a:pt x="943" y="288"/>
                  <a:pt x="1054" y="239"/>
                </a:cubicBezTo>
                <a:cubicBezTo>
                  <a:pt x="1165" y="190"/>
                  <a:pt x="1299" y="50"/>
                  <a:pt x="1363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6516688" y="1773238"/>
            <a:ext cx="481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-2</a:t>
            </a:r>
          </a:p>
        </p:txBody>
      </p:sp>
      <p:sp>
        <p:nvSpPr>
          <p:cNvPr id="9242" name="AutoShape 26"/>
          <p:cNvSpPr>
            <a:spLocks noChangeArrowheads="1"/>
          </p:cNvSpPr>
          <p:nvPr/>
        </p:nvSpPr>
        <p:spPr bwMode="auto">
          <a:xfrm>
            <a:off x="7488238" y="2420938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8"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37" grpId="0" animBg="1"/>
      <p:bldP spid="9239" grpId="0"/>
      <p:bldP spid="9240" grpId="0" animBg="1"/>
      <p:bldP spid="9241" grpId="0"/>
      <p:bldP spid="92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d36efffaa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242887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WordArt 3"/>
          <p:cNvSpPr>
            <a:spLocks noChangeArrowheads="1" noChangeShapeType="1" noTextEdit="1"/>
          </p:cNvSpPr>
          <p:nvPr/>
        </p:nvSpPr>
        <p:spPr bwMode="auto">
          <a:xfrm>
            <a:off x="1763713" y="2852738"/>
            <a:ext cx="39608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(6 + 3) -2 = </a:t>
            </a:r>
          </a:p>
        </p:txBody>
      </p:sp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5435600" y="2852738"/>
            <a:ext cx="216058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9 - 2 =</a:t>
            </a:r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250825" y="836613"/>
            <a:ext cx="8569325" cy="914400"/>
            <a:chOff x="158" y="1480"/>
            <a:chExt cx="5398" cy="576"/>
          </a:xfrm>
        </p:grpSpPr>
        <p:sp>
          <p:nvSpPr>
            <p:cNvPr id="9231" name="Rectangle 6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 b="1" i="1">
                <a:latin typeface="Georgia" pitchFamily="18" charset="0"/>
              </a:endParaRPr>
            </a:p>
            <a:p>
              <a:r>
                <a:rPr lang="ru-RU" altLang="ru-RU" sz="2400" b="1" i="1">
                  <a:latin typeface="Georgia" pitchFamily="18" charset="0"/>
                </a:rPr>
                <a:t>       </a:t>
              </a:r>
              <a:r>
                <a:rPr lang="ru-RU" altLang="ru-RU" sz="2400" b="1">
                  <a:latin typeface="Times New Roman" pitchFamily="18" charset="0"/>
                </a:rPr>
                <a:t>0       1       2        3        4       5        6       7        8        9      10  </a:t>
              </a:r>
              <a:r>
                <a:rPr lang="ru-RU" altLang="ru-RU" sz="2400" b="1" i="1">
                  <a:latin typeface="Times New Roman" pitchFamily="18" charset="0"/>
                </a:rPr>
                <a:t>х</a:t>
              </a:r>
              <a:endParaRPr lang="ru-RU" altLang="ru-RU" sz="2400" b="1" i="1">
                <a:latin typeface="Georgia" pitchFamily="18" charset="0"/>
              </a:endParaRPr>
            </a:p>
          </p:txBody>
        </p:sp>
        <p:sp>
          <p:nvSpPr>
            <p:cNvPr id="9232" name="Line 7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Line 8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Line 9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Line 10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Line 11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Line 12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Line 13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9" name="Line 14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0" name="Line 15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1" name="Line 16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2" name="Line 17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3" name="Line 18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59" name="Freeform 19"/>
          <p:cNvSpPr>
            <a:spLocks/>
          </p:cNvSpPr>
          <p:nvPr/>
        </p:nvSpPr>
        <p:spPr bwMode="auto">
          <a:xfrm>
            <a:off x="1692275" y="765175"/>
            <a:ext cx="4248150" cy="431800"/>
          </a:xfrm>
          <a:custGeom>
            <a:avLst/>
            <a:gdLst>
              <a:gd name="T0" fmla="*/ 2147483647 w 1344"/>
              <a:gd name="T1" fmla="*/ 748800161 h 249"/>
              <a:gd name="T2" fmla="*/ 2147483647 w 1344"/>
              <a:gd name="T3" fmla="*/ 225541799 h 249"/>
              <a:gd name="T4" fmla="*/ 2147483647 w 1344"/>
              <a:gd name="T5" fmla="*/ 6013986 h 249"/>
              <a:gd name="T6" fmla="*/ 2147483647 w 1344"/>
              <a:gd name="T7" fmla="*/ 198477130 h 249"/>
              <a:gd name="T8" fmla="*/ 0 w 1344"/>
              <a:gd name="T9" fmla="*/ 721735492 h 2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4" h="249">
                <a:moveTo>
                  <a:pt x="1344" y="249"/>
                </a:moveTo>
                <a:cubicBezTo>
                  <a:pt x="1295" y="222"/>
                  <a:pt x="1164" y="116"/>
                  <a:pt x="1051" y="75"/>
                </a:cubicBezTo>
                <a:cubicBezTo>
                  <a:pt x="938" y="34"/>
                  <a:pt x="790" y="4"/>
                  <a:pt x="667" y="2"/>
                </a:cubicBezTo>
                <a:cubicBezTo>
                  <a:pt x="544" y="0"/>
                  <a:pt x="422" y="26"/>
                  <a:pt x="311" y="66"/>
                </a:cubicBezTo>
                <a:cubicBezTo>
                  <a:pt x="200" y="106"/>
                  <a:pt x="65" y="204"/>
                  <a:pt x="0" y="24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9750" y="6165850"/>
            <a:ext cx="1512888" cy="504825"/>
          </a:xfrm>
          <a:prstGeom prst="actionButtonBlank">
            <a:avLst/>
          </a:prstGeom>
          <a:gradFill rotWithShape="1">
            <a:gsLst>
              <a:gs pos="0">
                <a:srgbClr val="333399"/>
              </a:gs>
              <a:gs pos="50000">
                <a:schemeClr val="bg1"/>
              </a:gs>
              <a:gs pos="100000">
                <a:srgbClr val="3333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b="1">
                <a:latin typeface="Georgia" pitchFamily="18" charset="0"/>
              </a:rPr>
              <a:t>Проверка(2)</a:t>
            </a:r>
          </a:p>
        </p:txBody>
      </p:sp>
      <p:sp>
        <p:nvSpPr>
          <p:cNvPr id="10262" name="Freeform 22"/>
          <p:cNvSpPr>
            <a:spLocks/>
          </p:cNvSpPr>
          <p:nvPr/>
        </p:nvSpPr>
        <p:spPr bwMode="auto">
          <a:xfrm>
            <a:off x="1692275" y="1341438"/>
            <a:ext cx="1431925" cy="474662"/>
          </a:xfrm>
          <a:custGeom>
            <a:avLst/>
            <a:gdLst>
              <a:gd name="T0" fmla="*/ 0 w 1363"/>
              <a:gd name="T1" fmla="*/ 25201536 h 299"/>
              <a:gd name="T2" fmla="*/ 336626342 w 1363"/>
              <a:gd name="T3" fmla="*/ 579635327 h 299"/>
              <a:gd name="T4" fmla="*/ 765964312 w 1363"/>
              <a:gd name="T5" fmla="*/ 748484824 h 299"/>
              <a:gd name="T6" fmla="*/ 1163293559 w 1363"/>
              <a:gd name="T7" fmla="*/ 602315916 h 299"/>
              <a:gd name="T8" fmla="*/ 1504335441 w 1363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3" h="299">
                <a:moveTo>
                  <a:pt x="0" y="10"/>
                </a:moveTo>
                <a:cubicBezTo>
                  <a:pt x="49" y="47"/>
                  <a:pt x="189" y="182"/>
                  <a:pt x="305" y="230"/>
                </a:cubicBezTo>
                <a:cubicBezTo>
                  <a:pt x="421" y="278"/>
                  <a:pt x="569" y="295"/>
                  <a:pt x="694" y="297"/>
                </a:cubicBezTo>
                <a:cubicBezTo>
                  <a:pt x="818" y="299"/>
                  <a:pt x="943" y="288"/>
                  <a:pt x="1054" y="239"/>
                </a:cubicBezTo>
                <a:cubicBezTo>
                  <a:pt x="1165" y="190"/>
                  <a:pt x="1299" y="50"/>
                  <a:pt x="1363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2195513" y="1844675"/>
            <a:ext cx="4810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-2</a:t>
            </a:r>
          </a:p>
        </p:txBody>
      </p:sp>
      <p:sp>
        <p:nvSpPr>
          <p:cNvPr id="9226" name="AutoShape 24"/>
          <p:cNvSpPr>
            <a:spLocks noChangeArrowheads="1"/>
          </p:cNvSpPr>
          <p:nvPr/>
        </p:nvSpPr>
        <p:spPr bwMode="auto">
          <a:xfrm>
            <a:off x="7488238" y="2420938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10265" name="WordArt 25"/>
          <p:cNvSpPr>
            <a:spLocks noChangeArrowheads="1" noChangeShapeType="1" noTextEdit="1"/>
          </p:cNvSpPr>
          <p:nvPr/>
        </p:nvSpPr>
        <p:spPr bwMode="auto">
          <a:xfrm>
            <a:off x="1979613" y="3716338"/>
            <a:ext cx="39608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6 + (3 - 2) = </a:t>
            </a:r>
          </a:p>
        </p:txBody>
      </p:sp>
      <p:sp>
        <p:nvSpPr>
          <p:cNvPr id="10266" name="WordArt 26"/>
          <p:cNvSpPr>
            <a:spLocks noChangeArrowheads="1" noChangeShapeType="1" noTextEdit="1"/>
          </p:cNvSpPr>
          <p:nvPr/>
        </p:nvSpPr>
        <p:spPr bwMode="auto">
          <a:xfrm>
            <a:off x="5651500" y="3716338"/>
            <a:ext cx="216058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1 + 6 =</a:t>
            </a:r>
          </a:p>
        </p:txBody>
      </p:sp>
      <p:sp>
        <p:nvSpPr>
          <p:cNvPr id="10267" name="AutoShape 27"/>
          <p:cNvSpPr>
            <a:spLocks noChangeArrowheads="1"/>
          </p:cNvSpPr>
          <p:nvPr/>
        </p:nvSpPr>
        <p:spPr bwMode="auto">
          <a:xfrm>
            <a:off x="7488238" y="3357563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3563938" y="260350"/>
            <a:ext cx="565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+6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0"/>
                  </p:tgtEl>
                </p:cond>
              </p:nextCondLst>
            </p:seq>
          </p:childTnLst>
        </p:cTn>
      </p:par>
    </p:tnLst>
    <p:bldLst>
      <p:bldP spid="10259" grpId="0" animBg="1"/>
      <p:bldP spid="10262" grpId="0" animBg="1"/>
      <p:bldP spid="10263" grpId="0"/>
      <p:bldP spid="10265" grpId="0" animBg="1"/>
      <p:bldP spid="10266" grpId="0" animBg="1"/>
      <p:bldP spid="10267" grpId="0" animBg="1"/>
      <p:bldP spid="102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d36efffaa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242887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1763713" y="2852738"/>
            <a:ext cx="39608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(6 + 3) -2 = </a:t>
            </a:r>
          </a:p>
        </p:txBody>
      </p:sp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5435600" y="2852738"/>
            <a:ext cx="216058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9 - 2 =</a:t>
            </a:r>
          </a:p>
        </p:txBody>
      </p: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250825" y="836613"/>
            <a:ext cx="8569325" cy="914400"/>
            <a:chOff x="158" y="1480"/>
            <a:chExt cx="5398" cy="576"/>
          </a:xfrm>
        </p:grpSpPr>
        <p:sp>
          <p:nvSpPr>
            <p:cNvPr id="10259" name="Rectangle 6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 b="1" i="1">
                <a:latin typeface="Georgia" pitchFamily="18" charset="0"/>
              </a:endParaRPr>
            </a:p>
            <a:p>
              <a:r>
                <a:rPr lang="ru-RU" altLang="ru-RU" sz="2400" b="1" i="1">
                  <a:latin typeface="Georgia" pitchFamily="18" charset="0"/>
                </a:rPr>
                <a:t>       </a:t>
              </a:r>
              <a:r>
                <a:rPr lang="ru-RU" altLang="ru-RU" sz="2400" b="1">
                  <a:latin typeface="Times New Roman" pitchFamily="18" charset="0"/>
                </a:rPr>
                <a:t>0       1       2        3        4       5        6       7        8        9      10  </a:t>
              </a:r>
              <a:r>
                <a:rPr lang="ru-RU" altLang="ru-RU" sz="2400" b="1" i="1">
                  <a:latin typeface="Times New Roman" pitchFamily="18" charset="0"/>
                </a:rPr>
                <a:t>х</a:t>
              </a:r>
              <a:endParaRPr lang="ru-RU" altLang="ru-RU" sz="2400" b="1" i="1">
                <a:latin typeface="Georgia" pitchFamily="18" charset="0"/>
              </a:endParaRPr>
            </a:p>
          </p:txBody>
        </p:sp>
        <p:sp>
          <p:nvSpPr>
            <p:cNvPr id="10260" name="Line 7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Line 8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Line 9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Line 10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Line 11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Line 12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Line 13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Line 14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Line 15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Line 16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Line 17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Line 18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83" name="Freeform 19"/>
          <p:cNvSpPr>
            <a:spLocks/>
          </p:cNvSpPr>
          <p:nvPr/>
        </p:nvSpPr>
        <p:spPr bwMode="auto">
          <a:xfrm>
            <a:off x="3851275" y="765175"/>
            <a:ext cx="2159000" cy="431800"/>
          </a:xfrm>
          <a:custGeom>
            <a:avLst/>
            <a:gdLst>
              <a:gd name="T0" fmla="*/ 2147483647 w 1344"/>
              <a:gd name="T1" fmla="*/ 748800161 h 249"/>
              <a:gd name="T2" fmla="*/ 2147483647 w 1344"/>
              <a:gd name="T3" fmla="*/ 225541799 h 249"/>
              <a:gd name="T4" fmla="*/ 1721204920 w 1344"/>
              <a:gd name="T5" fmla="*/ 6013986 h 249"/>
              <a:gd name="T6" fmla="*/ 802540781 w 1344"/>
              <a:gd name="T7" fmla="*/ 198477130 h 249"/>
              <a:gd name="T8" fmla="*/ 0 w 1344"/>
              <a:gd name="T9" fmla="*/ 721735492 h 2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4" h="249">
                <a:moveTo>
                  <a:pt x="1344" y="249"/>
                </a:moveTo>
                <a:cubicBezTo>
                  <a:pt x="1295" y="222"/>
                  <a:pt x="1164" y="116"/>
                  <a:pt x="1051" y="75"/>
                </a:cubicBezTo>
                <a:cubicBezTo>
                  <a:pt x="938" y="34"/>
                  <a:pt x="790" y="4"/>
                  <a:pt x="667" y="2"/>
                </a:cubicBezTo>
                <a:cubicBezTo>
                  <a:pt x="544" y="0"/>
                  <a:pt x="422" y="26"/>
                  <a:pt x="311" y="66"/>
                </a:cubicBezTo>
                <a:cubicBezTo>
                  <a:pt x="200" y="106"/>
                  <a:pt x="65" y="204"/>
                  <a:pt x="0" y="24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9750" y="6165850"/>
            <a:ext cx="1512888" cy="504825"/>
          </a:xfrm>
          <a:prstGeom prst="actionButtonBlank">
            <a:avLst/>
          </a:prstGeom>
          <a:gradFill rotWithShape="1">
            <a:gsLst>
              <a:gs pos="0">
                <a:srgbClr val="333399"/>
              </a:gs>
              <a:gs pos="50000">
                <a:schemeClr val="bg1"/>
              </a:gs>
              <a:gs pos="100000">
                <a:srgbClr val="3333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b="1">
                <a:latin typeface="Georgia" pitchFamily="18" charset="0"/>
              </a:rPr>
              <a:t>Проверка(2)</a:t>
            </a:r>
          </a:p>
        </p:txBody>
      </p:sp>
      <p:sp>
        <p:nvSpPr>
          <p:cNvPr id="11285" name="Freeform 21"/>
          <p:cNvSpPr>
            <a:spLocks/>
          </p:cNvSpPr>
          <p:nvPr/>
        </p:nvSpPr>
        <p:spPr bwMode="auto">
          <a:xfrm>
            <a:off x="3851275" y="1412875"/>
            <a:ext cx="1431925" cy="474663"/>
          </a:xfrm>
          <a:custGeom>
            <a:avLst/>
            <a:gdLst>
              <a:gd name="T0" fmla="*/ 0 w 1363"/>
              <a:gd name="T1" fmla="*/ 25201589 h 299"/>
              <a:gd name="T2" fmla="*/ 336626342 w 1363"/>
              <a:gd name="T3" fmla="*/ 579636548 h 299"/>
              <a:gd name="T4" fmla="*/ 765964312 w 1363"/>
              <a:gd name="T5" fmla="*/ 748487988 h 299"/>
              <a:gd name="T6" fmla="*/ 1163293559 w 1363"/>
              <a:gd name="T7" fmla="*/ 602318772 h 299"/>
              <a:gd name="T8" fmla="*/ 1504335441 w 1363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3" h="299">
                <a:moveTo>
                  <a:pt x="0" y="10"/>
                </a:moveTo>
                <a:cubicBezTo>
                  <a:pt x="49" y="47"/>
                  <a:pt x="189" y="182"/>
                  <a:pt x="305" y="230"/>
                </a:cubicBezTo>
                <a:cubicBezTo>
                  <a:pt x="421" y="278"/>
                  <a:pt x="569" y="295"/>
                  <a:pt x="694" y="297"/>
                </a:cubicBezTo>
                <a:cubicBezTo>
                  <a:pt x="818" y="299"/>
                  <a:pt x="943" y="288"/>
                  <a:pt x="1054" y="239"/>
                </a:cubicBezTo>
                <a:cubicBezTo>
                  <a:pt x="1165" y="190"/>
                  <a:pt x="1299" y="50"/>
                  <a:pt x="1363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4356100" y="1844675"/>
            <a:ext cx="481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-2</a:t>
            </a:r>
          </a:p>
        </p:txBody>
      </p:sp>
      <p:sp>
        <p:nvSpPr>
          <p:cNvPr id="10250" name="AutoShape 23"/>
          <p:cNvSpPr>
            <a:spLocks noChangeArrowheads="1"/>
          </p:cNvSpPr>
          <p:nvPr/>
        </p:nvSpPr>
        <p:spPr bwMode="auto">
          <a:xfrm>
            <a:off x="7488238" y="2420938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10251" name="WordArt 24"/>
          <p:cNvSpPr>
            <a:spLocks noChangeArrowheads="1" noChangeShapeType="1" noTextEdit="1"/>
          </p:cNvSpPr>
          <p:nvPr/>
        </p:nvSpPr>
        <p:spPr bwMode="auto">
          <a:xfrm>
            <a:off x="1979613" y="3716338"/>
            <a:ext cx="39608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6 + (3 - 2) = </a:t>
            </a:r>
          </a:p>
        </p:txBody>
      </p:sp>
      <p:sp>
        <p:nvSpPr>
          <p:cNvPr id="10252" name="WordArt 25"/>
          <p:cNvSpPr>
            <a:spLocks noChangeArrowheads="1" noChangeShapeType="1" noTextEdit="1"/>
          </p:cNvSpPr>
          <p:nvPr/>
        </p:nvSpPr>
        <p:spPr bwMode="auto">
          <a:xfrm>
            <a:off x="5651500" y="3716338"/>
            <a:ext cx="216058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1 + 6 =</a:t>
            </a:r>
          </a:p>
        </p:txBody>
      </p:sp>
      <p:sp>
        <p:nvSpPr>
          <p:cNvPr id="10253" name="AutoShape 26"/>
          <p:cNvSpPr>
            <a:spLocks noChangeArrowheads="1"/>
          </p:cNvSpPr>
          <p:nvPr/>
        </p:nvSpPr>
        <p:spPr bwMode="auto">
          <a:xfrm>
            <a:off x="7488238" y="3357563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4643438" y="260350"/>
            <a:ext cx="565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</a:rPr>
              <a:t>+3</a:t>
            </a:r>
          </a:p>
        </p:txBody>
      </p:sp>
      <p:sp>
        <p:nvSpPr>
          <p:cNvPr id="11292" name="WordArt 28"/>
          <p:cNvSpPr>
            <a:spLocks noChangeArrowheads="1" noChangeShapeType="1" noTextEdit="1"/>
          </p:cNvSpPr>
          <p:nvPr/>
        </p:nvSpPr>
        <p:spPr bwMode="auto">
          <a:xfrm>
            <a:off x="1835150" y="4941888"/>
            <a:ext cx="3960813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(6 - 2) + 3 = </a:t>
            </a:r>
          </a:p>
        </p:txBody>
      </p:sp>
      <p:sp>
        <p:nvSpPr>
          <p:cNvPr id="11294" name="WordArt 30"/>
          <p:cNvSpPr>
            <a:spLocks noChangeArrowheads="1" noChangeShapeType="1" noTextEdit="1"/>
          </p:cNvSpPr>
          <p:nvPr/>
        </p:nvSpPr>
        <p:spPr bwMode="auto">
          <a:xfrm>
            <a:off x="5580063" y="4941888"/>
            <a:ext cx="216058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4 + 3 =</a:t>
            </a:r>
          </a:p>
        </p:txBody>
      </p:sp>
      <p:sp>
        <p:nvSpPr>
          <p:cNvPr id="11295" name="AutoShape 31"/>
          <p:cNvSpPr>
            <a:spLocks noChangeArrowheads="1"/>
          </p:cNvSpPr>
          <p:nvPr/>
        </p:nvSpPr>
        <p:spPr bwMode="auto">
          <a:xfrm>
            <a:off x="7488238" y="4508500"/>
            <a:ext cx="1655762" cy="148907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5400" b="1" i="1">
                <a:solidFill>
                  <a:schemeClr val="accent2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11296" name="AutoShape 32"/>
          <p:cNvSpPr>
            <a:spLocks noChangeArrowheads="1"/>
          </p:cNvSpPr>
          <p:nvPr/>
        </p:nvSpPr>
        <p:spPr bwMode="auto">
          <a:xfrm>
            <a:off x="2627313" y="5876925"/>
            <a:ext cx="6265862" cy="7207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i="1">
                <a:latin typeface="Georgia" pitchFamily="18" charset="0"/>
              </a:rPr>
              <a:t>Какой вывод можно сделать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4"/>
                  </p:tgtEl>
                </p:cond>
              </p:nextCondLst>
            </p:seq>
          </p:childTnLst>
        </p:cTn>
      </p:par>
    </p:tnLst>
    <p:bldLst>
      <p:bldP spid="11283" grpId="0" animBg="1"/>
      <p:bldP spid="11285" grpId="0" animBg="1"/>
      <p:bldP spid="11286" grpId="0"/>
      <p:bldP spid="11291" grpId="0"/>
      <p:bldP spid="11292" grpId="0" animBg="1"/>
      <p:bldP spid="11294" grpId="0" animBg="1"/>
      <p:bldP spid="11295" grpId="0" animBg="1"/>
      <p:bldP spid="1129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313</Words>
  <Application>Microsoft Office PowerPoint</Application>
  <PresentationFormat>Экран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Aleksandra</dc:creator>
  <cp:lastModifiedBy>Aleksandra</cp:lastModifiedBy>
  <cp:revision>14</cp:revision>
  <dcterms:created xsi:type="dcterms:W3CDTF">2017-09-24T08:49:31Z</dcterms:created>
  <dcterms:modified xsi:type="dcterms:W3CDTF">2017-09-24T09:45:06Z</dcterms:modified>
</cp:coreProperties>
</file>